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64" r:id="rId4"/>
    <p:sldId id="265" r:id="rId5"/>
    <p:sldId id="266" r:id="rId6"/>
    <p:sldId id="262" r:id="rId7"/>
    <p:sldId id="267" r:id="rId8"/>
  </p:sldIdLst>
  <p:sldSz cx="9144000" cy="6858000" type="screen4x3"/>
  <p:notesSz cx="6797675" cy="99266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37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663">
          <p15:clr>
            <a:srgbClr val="A4A3A4"/>
          </p15:clr>
        </p15:guide>
        <p15:guide id="5" orient="horz" pos="2024">
          <p15:clr>
            <a:srgbClr val="A4A3A4"/>
          </p15:clr>
        </p15:guide>
        <p15:guide id="6" orient="horz" pos="2296">
          <p15:clr>
            <a:srgbClr val="A4A3A4"/>
          </p15:clr>
        </p15:guide>
        <p15:guide id="7" orient="horz" pos="2523">
          <p15:clr>
            <a:srgbClr val="A4A3A4"/>
          </p15:clr>
        </p15:guide>
        <p15:guide id="8" orient="horz" pos="4201">
          <p15:clr>
            <a:srgbClr val="A4A3A4"/>
          </p15:clr>
        </p15:guide>
        <p15:guide id="9" pos="5556">
          <p15:clr>
            <a:srgbClr val="A4A3A4"/>
          </p15:clr>
        </p15:guide>
        <p15:guide id="10" pos="68">
          <p15:clr>
            <a:srgbClr val="A4A3A4"/>
          </p15:clr>
        </p15:guide>
        <p15:guide id="11" pos="204">
          <p15:clr>
            <a:srgbClr val="A4A3A4"/>
          </p15:clr>
        </p15:guide>
        <p15:guide id="12" pos="5692">
          <p15:clr>
            <a:srgbClr val="A4A3A4"/>
          </p15:clr>
        </p15:guide>
        <p15:guide id="13" pos="2472">
          <p15:clr>
            <a:srgbClr val="A4A3A4"/>
          </p15:clr>
        </p15:guide>
        <p15:guide id="14" pos="3969">
          <p15:clr>
            <a:srgbClr val="A4A3A4"/>
          </p15:clr>
        </p15:guide>
        <p15:guide id="15" pos="1191">
          <p15:clr>
            <a:srgbClr val="A4A3A4"/>
          </p15:clr>
        </p15:guide>
        <p15:guide id="16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9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5" autoAdjust="0"/>
    <p:restoredTop sz="99709" autoAdjust="0"/>
  </p:normalViewPr>
  <p:slideViewPr>
    <p:cSldViewPr>
      <p:cViewPr varScale="1">
        <p:scale>
          <a:sx n="114" d="100"/>
          <a:sy n="114" d="100"/>
        </p:scale>
        <p:origin x="1992" y="108"/>
      </p:cViewPr>
      <p:guideLst>
        <p:guide orient="horz" pos="4137"/>
        <p:guide orient="horz" pos="255"/>
        <p:guide orient="horz" pos="436"/>
        <p:guide orient="horz" pos="663"/>
        <p:guide orient="horz" pos="2024"/>
        <p:guide orient="horz" pos="2296"/>
        <p:guide orient="horz" pos="2523"/>
        <p:guide orient="horz" pos="4201"/>
        <p:guide pos="5556"/>
        <p:guide pos="68"/>
        <p:guide pos="204"/>
        <p:guide pos="5692"/>
        <p:guide pos="2472"/>
        <p:guide pos="3969"/>
        <p:guide pos="119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3F9D2168-DC25-4404-939F-42E170086AFF}" type="datetimeFigureOut">
              <a:rPr lang="ko-KR" altLang="en-US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7986A4D-0285-4018-84E6-BBC235727E7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7932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0BCCE51-17C1-4FC0-BED5-6E334413B8F1}" type="datetimeFigureOut">
              <a:rPr lang="ko-KR" altLang="en-US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309"/>
            <a:ext cx="2946247" cy="4967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826" y="9428309"/>
            <a:ext cx="2946246" cy="496731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 smtClean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49AB7995-71A6-4DE1-99FD-9142C9837F4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644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AB7995-71A6-4DE1-99FD-9142C9837F4C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6762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AB7995-71A6-4DE1-99FD-9142C9837F4C}" type="slidenum">
              <a:rPr lang="ko-KR" altLang="en-US" smtClean="0"/>
              <a:pPr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622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819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8374" indent="-287836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51344" indent="-230269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11881" indent="-230269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72419" indent="-230269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32957" indent="-2302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93494" indent="-2302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54032" indent="-2302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914569" indent="-2302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fld id="{40D4B17D-2BFD-47A9-949E-8BD9C0F6FD3A}" type="slidenum">
              <a:rPr kumimoji="0" lang="ko-KR" altLang="en-US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4</a:t>
            </a:fld>
            <a:endParaRPr kumimoji="0"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1843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92462-C7FD-4D28-90A6-A86FCF9D9418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505200" y="6597352"/>
            <a:ext cx="2133600" cy="365125"/>
          </a:xfrm>
        </p:spPr>
        <p:txBody>
          <a:bodyPr/>
          <a:lstStyle>
            <a:lvl1pPr algn="ctr">
              <a:defRPr sz="1200" b="0"/>
            </a:lvl1pPr>
          </a:lstStyle>
          <a:p>
            <a:pPr>
              <a:defRPr/>
            </a:pPr>
            <a:r>
              <a:rPr lang="en-US" altLang="ko-KR" dirty="0" smtClean="0"/>
              <a:t>-#-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218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119DD-13E9-4712-B8D2-1FEF7CA86DFD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ACFB8-8112-4856-AA56-8C16AF1D276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33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3197-DDE3-4459-91EF-AC5DCFCA69DF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6C426-A39A-4DCA-ABB7-47F8B9C0EC7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765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6C76C-4E58-40DC-8713-C55D606394EC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1175B-68A3-4C3F-ABF9-8E5BE9EC704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95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63016-7F4F-420C-9C4B-698986690E63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A34AE-0263-412B-815F-D96C7FB7733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946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7A83A-E7F0-4C63-BBE9-25700CC21C6A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87E41-3B47-4875-BAA6-22114CC7F92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08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5C9F-5526-4C88-BB40-B273D2BCADFA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FE5BD-29B8-4C55-8FD1-48D39FDFC5B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11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0EEE2-A2D3-4C8B-8B88-BC16273417D7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F51BE-4D1A-4F26-AB45-3C94C851C61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18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CBAF4-C2F6-40F5-B5E9-D23F4D5BC53D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562CE-E152-41F5-8CF1-D39A321CF19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38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49F33-B4C3-4581-91CF-C2F384A454BF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10D42-446D-4A09-BCD8-8E13B1009C9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86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0A89C-A19B-47CF-9F31-843D71A467B2}" type="datetime1">
              <a:rPr lang="ko-KR" altLang="en-US" smtClean="0"/>
              <a:pPr>
                <a:defRPr/>
              </a:pPr>
              <a:t>2025-11-24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232DE-0BC4-45E1-9F93-5E6401CEAF0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86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740352" y="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kumimoji="0" sz="1200" u="sng" smtClean="0">
                <a:solidFill>
                  <a:srgbClr val="898989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r>
              <a:rPr lang="en-US" altLang="ko-KR" dirty="0" smtClean="0"/>
              <a:t>-p.#-</a:t>
            </a:r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703131"/>
              </p:ext>
            </p:extLst>
          </p:nvPr>
        </p:nvGraphicFramePr>
        <p:xfrm>
          <a:off x="1619672" y="3212976"/>
          <a:ext cx="6096000" cy="15121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9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6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6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○ 상품명  </a:t>
                      </a:r>
                      <a:r>
                        <a:rPr lang="en-US" altLang="ko-KR" sz="16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 </a:t>
                      </a:r>
                      <a:endParaRPr lang="ko-KR" altLang="en-US" sz="16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6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○ </a:t>
                      </a:r>
                      <a:r>
                        <a:rPr lang="ko-KR" altLang="en-US" sz="1600" dirty="0" err="1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업체명</a:t>
                      </a:r>
                      <a:r>
                        <a:rPr lang="en-US" altLang="ko-KR" sz="1600" baseline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 :</a:t>
                      </a:r>
                      <a:endParaRPr lang="ko-KR" altLang="en-US" sz="16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6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○ 담당자  </a:t>
                      </a:r>
                      <a:r>
                        <a:rPr lang="en-US" altLang="ko-KR" sz="16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</a:t>
                      </a:r>
                      <a:endParaRPr lang="ko-KR" altLang="en-US" sz="16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6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6" name="Picture 2" descr="D:\디자인작업\로고(bi,ci)\SJj_CI_산림조합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445" y="5661248"/>
            <a:ext cx="2565699" cy="507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빗면 4"/>
          <p:cNvSpPr/>
          <p:nvPr/>
        </p:nvSpPr>
        <p:spPr>
          <a:xfrm>
            <a:off x="971600" y="669644"/>
            <a:ext cx="7128792" cy="1080120"/>
          </a:xfrm>
          <a:prstGeom prst="bevel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133092" y="726604"/>
            <a:ext cx="47580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신상품 기술서</a:t>
            </a:r>
            <a:endParaRPr lang="en-US" altLang="ko-KR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611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946803"/>
              </p:ext>
            </p:extLst>
          </p:nvPr>
        </p:nvGraphicFramePr>
        <p:xfrm>
          <a:off x="285720" y="785794"/>
          <a:ext cx="8424936" cy="3606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8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91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9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74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상품명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원산지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77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타사 병행여부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기진행</a:t>
                      </a:r>
                      <a:endParaRPr lang="en-US" altLang="ko-KR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200" dirty="0" err="1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홈쇼핑사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방송판매 </a:t>
                      </a:r>
                      <a:r>
                        <a:rPr lang="ko-KR" altLang="en-US" sz="1200" dirty="0" err="1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예정가</a:t>
                      </a:r>
                      <a:endParaRPr lang="ko-KR" altLang="en-US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온라인</a:t>
                      </a:r>
                      <a:endParaRPr lang="en-US" altLang="ko-KR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판매가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오프라인</a:t>
                      </a:r>
                      <a:endParaRPr lang="en-US" altLang="ko-KR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판매가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27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상품구성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크기</a:t>
                      </a:r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용량</a:t>
                      </a:r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수량 등</a:t>
                      </a:r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*</a:t>
                      </a:r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상세표기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2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프로모션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882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상품개요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5" name="직선 연결선 4"/>
          <p:cNvCxnSpPr/>
          <p:nvPr/>
        </p:nvCxnSpPr>
        <p:spPr>
          <a:xfrm>
            <a:off x="3535363" y="620713"/>
            <a:ext cx="2016125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505247"/>
              </p:ext>
            </p:extLst>
          </p:nvPr>
        </p:nvGraphicFramePr>
        <p:xfrm>
          <a:off x="3961" y="188640"/>
          <a:ext cx="9183687" cy="681037"/>
        </p:xfrm>
        <a:graphic>
          <a:graphicData uri="http://schemas.openxmlformats.org/drawingml/2006/table">
            <a:tbl>
              <a:tblPr/>
              <a:tblGrid>
                <a:gridCol w="1678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7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9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3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2111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  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 상 품 기 술 서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                                              </a:t>
                      </a:r>
                      <a:endParaRPr kumimoji="0" lang="en-US" altLang="ko-KR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     </a:t>
                      </a:r>
                      <a:endParaRPr kumimoji="0" lang="en-US" altLang="ko-KR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HY견명조" pitchFamily="18" charset="-127"/>
                        <a:ea typeface="HY견명조" pitchFamily="18" charset="-127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명조" pitchFamily="18" charset="-127"/>
                        <a:ea typeface="HY견명조" pitchFamily="18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909207"/>
              </p:ext>
            </p:extLst>
          </p:nvPr>
        </p:nvGraphicFramePr>
        <p:xfrm>
          <a:off x="285720" y="5357826"/>
          <a:ext cx="2106234" cy="1224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창의혁신</a:t>
                      </a:r>
                      <a:r>
                        <a:rPr lang="ko-KR" altLang="en-US" sz="1200" baseline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여부</a:t>
                      </a:r>
                      <a:endParaRPr lang="en-US" altLang="ko-KR" sz="1200" baseline="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200" baseline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200" baseline="0" dirty="0" err="1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해당시</a:t>
                      </a:r>
                      <a:r>
                        <a:rPr lang="ko-KR" altLang="en-US" sz="1200" baseline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가점부여</a:t>
                      </a:r>
                      <a:r>
                        <a:rPr lang="en-US" altLang="ko-KR" sz="1200" baseline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창의혁신 입증자료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677566"/>
              </p:ext>
            </p:extLst>
          </p:nvPr>
        </p:nvGraphicFramePr>
        <p:xfrm>
          <a:off x="285720" y="4437112"/>
          <a:ext cx="2106234" cy="93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협력사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제조원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62CE-E152-41F5-8CF1-D39A321CF197}" type="slidenum">
              <a:rPr lang="ko-KR" altLang="en-US" smtClean="0"/>
              <a:pPr>
                <a:defRPr/>
              </a:pPr>
              <a:t>2</a:t>
            </a:fld>
            <a:endParaRPr lang="ko-KR" altLang="en-US" dirty="0"/>
          </a:p>
        </p:txBody>
      </p:sp>
      <p:sp>
        <p:nvSpPr>
          <p:cNvPr id="11" name="타원 10"/>
          <p:cNvSpPr/>
          <p:nvPr/>
        </p:nvSpPr>
        <p:spPr>
          <a:xfrm>
            <a:off x="2987824" y="1340767"/>
            <a:ext cx="360040" cy="229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515920"/>
              </p:ext>
            </p:extLst>
          </p:nvPr>
        </p:nvGraphicFramePr>
        <p:xfrm>
          <a:off x="419935" y="764704"/>
          <a:ext cx="8395890" cy="56886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8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27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86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상품강점</a:t>
                      </a:r>
                      <a:endParaRPr lang="en-US" altLang="ko-KR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latinLnBrk="1"/>
                      <a:endParaRPr lang="en-US" altLang="ko-KR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경쟁력 서술</a:t>
                      </a:r>
                      <a:r>
                        <a:rPr lang="en-US" altLang="ko-KR" sz="120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ko-KR" altLang="en-US" sz="120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ko-KR" sz="1200" u="none" dirty="0" smtClean="0">
                        <a:solidFill>
                          <a:schemeClr val="tx1"/>
                        </a:solidFill>
                        <a:latin typeface="+mn-lt"/>
                        <a:ea typeface="HY헤드라인M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328157"/>
              </p:ext>
            </p:extLst>
          </p:nvPr>
        </p:nvGraphicFramePr>
        <p:xfrm>
          <a:off x="1907703" y="300039"/>
          <a:ext cx="5832651" cy="502920"/>
        </p:xfrm>
        <a:graphic>
          <a:graphicData uri="http://schemas.openxmlformats.org/drawingml/2006/table">
            <a:tbl>
              <a:tblPr/>
              <a:tblGrid>
                <a:gridCol w="1065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3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3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5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2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489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 상 품  전 </a:t>
                      </a:r>
                      <a:r>
                        <a:rPr kumimoji="0" lang="ko-KR" altLang="en-US" sz="18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략</a:t>
                      </a:r>
                      <a:r>
                        <a:rPr kumimoji="0" lang="ko-KR" altLang="en-US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분 석</a:t>
                      </a:r>
                      <a:endParaRPr kumimoji="0" lang="ko-KR" altLang="en-US" sz="18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7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                                              </a:t>
                      </a:r>
                      <a:endParaRPr kumimoji="0" lang="en-US" altLang="ko-KR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     </a:t>
                      </a:r>
                      <a:endParaRPr kumimoji="0" lang="en-US" altLang="ko-KR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HY견명조" pitchFamily="18" charset="-127"/>
                        <a:ea typeface="HY견명조" pitchFamily="18" charset="-127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명조" pitchFamily="18" charset="-127"/>
                        <a:ea typeface="HY견명조" pitchFamily="18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62CE-E152-41F5-8CF1-D39A321CF197}" type="slidenum">
              <a:rPr lang="ko-KR" altLang="en-US" smtClean="0"/>
              <a:pPr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17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407983"/>
              </p:ext>
            </p:extLst>
          </p:nvPr>
        </p:nvGraphicFramePr>
        <p:xfrm>
          <a:off x="323527" y="764702"/>
          <a:ext cx="8488363" cy="5212529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2130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상품경쟁력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ko-KR" sz="1200" u="none" dirty="0" smtClean="0">
                        <a:solidFill>
                          <a:schemeClr val="tx1"/>
                        </a:solidFill>
                        <a:latin typeface="+mn-lt"/>
                        <a:ea typeface="HY헤드라인M" panose="02030600000101010101" pitchFamily="18" charset="-127"/>
                      </a:endParaRPr>
                    </a:p>
                  </a:txBody>
                  <a:tcPr marL="71999" marR="71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8211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  <a:cs typeface="+mn-cs"/>
                        </a:rPr>
                        <a:t>판매전략</a:t>
                      </a:r>
                      <a:endParaRPr kumimoji="0" lang="en-US" altLang="ko-KR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  <a:cs typeface="+mn-cs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228600" marR="0" lvl="0" indent="-228600" algn="l" defTabSz="914400" rtl="0" eaLnBrk="1" fontAlgn="ctr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ko-KR" sz="1200" u="none" dirty="0" smtClean="0">
                        <a:solidFill>
                          <a:schemeClr val="tx1"/>
                        </a:solidFill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1999" marR="71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1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  <a:cs typeface="+mn-cs"/>
                        </a:rPr>
                        <a:t>소구자료</a:t>
                      </a:r>
                      <a:endParaRPr kumimoji="0" lang="en-US" altLang="ko-KR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  <a:cs typeface="+mn-cs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228600" marR="0" lvl="0" indent="-22860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1999" marR="71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6" name="직선 연결선 5"/>
          <p:cNvCxnSpPr/>
          <p:nvPr/>
        </p:nvCxnSpPr>
        <p:spPr>
          <a:xfrm>
            <a:off x="3535363" y="620713"/>
            <a:ext cx="2016125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534407"/>
              </p:ext>
            </p:extLst>
          </p:nvPr>
        </p:nvGraphicFramePr>
        <p:xfrm>
          <a:off x="-20638" y="300038"/>
          <a:ext cx="9204325" cy="536575"/>
        </p:xfrm>
        <a:graphic>
          <a:graphicData uri="http://schemas.openxmlformats.org/drawingml/2006/table">
            <a:tbl>
              <a:tblPr/>
              <a:tblGrid>
                <a:gridCol w="1681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93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99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  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 상 품 기 술 서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62CE-E152-41F5-8CF1-D39A321CF197}" type="slidenum">
              <a:rPr lang="ko-KR" altLang="en-US" smtClean="0"/>
              <a:pPr>
                <a:defRPr/>
              </a:pPr>
              <a:t>4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23528" y="6021288"/>
            <a:ext cx="856895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100" b="1" dirty="0" smtClean="0"/>
              <a:t>☞</a:t>
            </a:r>
            <a:r>
              <a:rPr lang="ko-KR" altLang="en-US" sz="1100" b="1" dirty="0" err="1" smtClean="0"/>
              <a:t>소구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광고를 통해 소매자 측의 구매욕을 자극시키기 위해 상품이나 서비스의 특성이나 우월성을 호소하여 공감을 구하는 내용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61992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3535363" y="620713"/>
            <a:ext cx="2016125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-20638" y="300038"/>
          <a:ext cx="9204325" cy="536575"/>
        </p:xfrm>
        <a:graphic>
          <a:graphicData uri="http://schemas.openxmlformats.org/drawingml/2006/table">
            <a:tbl>
              <a:tblPr/>
              <a:tblGrid>
                <a:gridCol w="1681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93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99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  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 상 품 기 술 서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588833"/>
              </p:ext>
            </p:extLst>
          </p:nvPr>
        </p:nvGraphicFramePr>
        <p:xfrm>
          <a:off x="323527" y="764703"/>
          <a:ext cx="8488364" cy="5760641"/>
        </p:xfrm>
        <a:graphic>
          <a:graphicData uri="http://schemas.openxmlformats.org/drawingml/2006/table">
            <a:tbl>
              <a:tblPr/>
              <a:tblGrid>
                <a:gridCol w="143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1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이미지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게스트 등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1999" marR="71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62CE-E152-41F5-8CF1-D39A321CF197}" type="slidenum">
              <a:rPr lang="ko-KR" altLang="en-US" smtClean="0"/>
              <a:pPr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48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3535363" y="620713"/>
            <a:ext cx="2016125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-20638" y="300038"/>
          <a:ext cx="9204325" cy="536575"/>
        </p:xfrm>
        <a:graphic>
          <a:graphicData uri="http://schemas.openxmlformats.org/drawingml/2006/table">
            <a:tbl>
              <a:tblPr/>
              <a:tblGrid>
                <a:gridCol w="1681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93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99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  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 상 품 기 술 서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896622"/>
              </p:ext>
            </p:extLst>
          </p:nvPr>
        </p:nvGraphicFramePr>
        <p:xfrm>
          <a:off x="323527" y="764703"/>
          <a:ext cx="8488364" cy="5976665"/>
        </p:xfrm>
        <a:graphic>
          <a:graphicData uri="http://schemas.openxmlformats.org/drawingml/2006/table">
            <a:tbl>
              <a:tblPr/>
              <a:tblGrid>
                <a:gridCol w="143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6665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이미지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게스트 등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1999" marR="71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62CE-E152-41F5-8CF1-D39A321CF197}" type="slidenum">
              <a:rPr lang="ko-KR" altLang="en-US" smtClean="0"/>
              <a:pPr>
                <a:defRPr/>
              </a:pPr>
              <a:t>6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3535363" y="620713"/>
            <a:ext cx="2016125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-20638" y="300038"/>
          <a:ext cx="9204325" cy="536575"/>
        </p:xfrm>
        <a:graphic>
          <a:graphicData uri="http://schemas.openxmlformats.org/drawingml/2006/table">
            <a:tbl>
              <a:tblPr/>
              <a:tblGrid>
                <a:gridCol w="1681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93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99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  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 상 품 기 술 서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250503"/>
              </p:ext>
            </p:extLst>
          </p:nvPr>
        </p:nvGraphicFramePr>
        <p:xfrm>
          <a:off x="323527" y="764703"/>
          <a:ext cx="8488364" cy="5976665"/>
        </p:xfrm>
        <a:graphic>
          <a:graphicData uri="http://schemas.openxmlformats.org/drawingml/2006/table">
            <a:tbl>
              <a:tblPr/>
              <a:tblGrid>
                <a:gridCol w="143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6665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이미지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게스트 등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kumimoji="0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1999" marR="71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62CE-E152-41F5-8CF1-D39A321CF197}" type="slidenum">
              <a:rPr lang="ko-KR" altLang="en-US" smtClean="0"/>
              <a:pPr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2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0" sz="1050" b="1" dirty="0">
            <a:solidFill>
              <a:srgbClr val="000000"/>
            </a:solidFill>
            <a:latin typeface="맑은 고딕" pitchFamily="50" charset="-127"/>
            <a:ea typeface="맑은 고딕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15290</TotalTime>
  <Words>151</Words>
  <Application>Microsoft Office PowerPoint</Application>
  <PresentationFormat>화면 슬라이드 쇼(4:3)</PresentationFormat>
  <Paragraphs>104</Paragraphs>
  <Slides>7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HY견명조</vt:lpstr>
      <vt:lpstr>HY헤드라인M</vt:lpstr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USER</cp:lastModifiedBy>
  <cp:revision>518</cp:revision>
  <cp:lastPrinted>2018-08-14T05:25:54Z</cp:lastPrinted>
  <dcterms:created xsi:type="dcterms:W3CDTF">2011-11-09T08:47:20Z</dcterms:created>
  <dcterms:modified xsi:type="dcterms:W3CDTF">2025-11-23T23:42:46Z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asoo_Trace_ID">
    <vt:lpwstr>eyAibm9kZUNvdW50IjogMiwgIm5vZGUxIiA6IHsgInVzZXJDb2RlIiA6ICIxLDAwMTAwNDE1MSIsICJ0cmFjZUlkIiA6ICI4QUM1RTg5NEIyMTMyMkVEQjhEOUM0RkU1NzgxNDYwNSIsICJkc2QiIDogIjAxMDAwMDAwMDAwMDMyMjIiLCAicElEIiA6ICIxIiwgImxvZ1RpbWUiIDogIjIwMjQtMTEtMThUMDc6NTY6NDBaIiB9LCJub2RlMiI</vt:lpwstr>
  </property>
</Properties>
</file>